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4" r:id="rId1"/>
  </p:sldMasterIdLst>
  <p:notesMasterIdLst>
    <p:notesMasterId r:id="rId23"/>
  </p:notesMasterIdLst>
  <p:sldIdLst>
    <p:sldId id="260" r:id="rId2"/>
    <p:sldId id="261" r:id="rId3"/>
    <p:sldId id="272" r:id="rId4"/>
    <p:sldId id="276" r:id="rId5"/>
    <p:sldId id="275" r:id="rId6"/>
    <p:sldId id="268" r:id="rId7"/>
    <p:sldId id="273" r:id="rId8"/>
    <p:sldId id="278" r:id="rId9"/>
    <p:sldId id="274" r:id="rId10"/>
    <p:sldId id="279" r:id="rId11"/>
    <p:sldId id="280" r:id="rId12"/>
    <p:sldId id="281" r:id="rId13"/>
    <p:sldId id="262" r:id="rId14"/>
    <p:sldId id="282" r:id="rId15"/>
    <p:sldId id="283" r:id="rId16"/>
    <p:sldId id="284" r:id="rId17"/>
    <p:sldId id="265" r:id="rId18"/>
    <p:sldId id="267" r:id="rId19"/>
    <p:sldId id="285" r:id="rId20"/>
    <p:sldId id="269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43"/>
    <p:restoredTop sz="94670"/>
  </p:normalViewPr>
  <p:slideViewPr>
    <p:cSldViewPr>
      <p:cViewPr varScale="1">
        <p:scale>
          <a:sx n="117" d="100"/>
          <a:sy n="117" d="100"/>
        </p:scale>
        <p:origin x="1672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C38890-7B21-4576-9379-964DB0DBE7A3}" type="datetimeFigureOut">
              <a:rPr lang="en-IE" smtClean="0"/>
              <a:t>13/05/2019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C65D6A-D87F-4802-A66B-7DF64D72658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731986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788454"/>
            <a:ext cx="6270922" cy="2098226"/>
          </a:xfrm>
        </p:spPr>
        <p:txBody>
          <a:bodyPr anchor="b">
            <a:noAutofit/>
          </a:bodyPr>
          <a:lstStyle>
            <a:lvl1pPr algn="ct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3956280"/>
            <a:ext cx="5123755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92754D0-D688-4E49-8FF3-F8D4FDC3B676}" type="datetimeFigureOut">
              <a:rPr lang="en-IE" smtClean="0"/>
              <a:t>13/05/2019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  <p:grpSp>
        <p:nvGrpSpPr>
          <p:cNvPr id="8" name="Group 7"/>
          <p:cNvGrpSpPr/>
          <p:nvPr/>
        </p:nvGrpSpPr>
        <p:grpSpPr>
          <a:xfrm>
            <a:off x="564643" y="744469"/>
            <a:ext cx="8005589" cy="5349671"/>
            <a:chOff x="564643" y="744469"/>
            <a:chExt cx="8005589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6113972" y="1685652"/>
              <a:ext cx="2456260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357"/>
                  </a:lnTo>
                  <a:lnTo>
                    <a:pt x="8761" y="935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564643" y="744469"/>
              <a:ext cx="2456505" cy="4408488"/>
            </a:xfrm>
            <a:custGeom>
              <a:avLst/>
              <a:gdLst/>
              <a:ahLst/>
              <a:cxnLst/>
              <a:rect l="l" t="t" r="r" b="b"/>
              <a:pathLst>
                <a:path w="10001" h="10000">
                  <a:moveTo>
                    <a:pt x="8762" y="0"/>
                  </a:moveTo>
                  <a:lnTo>
                    <a:pt x="10001" y="0"/>
                  </a:lnTo>
                  <a:lnTo>
                    <a:pt x="10001" y="10000"/>
                  </a:lnTo>
                  <a:lnTo>
                    <a:pt x="1" y="10000"/>
                  </a:lnTo>
                  <a:cubicBezTo>
                    <a:pt x="-2" y="9766"/>
                    <a:pt x="4" y="9586"/>
                    <a:pt x="1" y="9352"/>
                  </a:cubicBezTo>
                  <a:lnTo>
                    <a:pt x="8762" y="9346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733938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754D0-D688-4E49-8FF3-F8D4FDC3B676}" type="datetimeFigureOut">
              <a:rPr lang="en-IE" smtClean="0"/>
              <a:t>13/05/2019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98835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754D0-D688-4E49-8FF3-F8D4FDC3B676}" type="datetimeFigureOut">
              <a:rPr lang="en-IE" smtClean="0"/>
              <a:t>13/05/2019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16444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754D0-D688-4E49-8FF3-F8D4FDC3B676}" type="datetimeFigureOut">
              <a:rPr lang="en-IE" smtClean="0"/>
              <a:t>13/05/2019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9990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92754D0-D688-4E49-8FF3-F8D4FDC3B676}" type="datetimeFigureOut">
              <a:rPr lang="en-IE" smtClean="0"/>
              <a:t>13/05/2019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8328010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754D0-D688-4E49-8FF3-F8D4FDC3B676}" type="datetimeFigureOut">
              <a:rPr lang="en-IE" smtClean="0"/>
              <a:t>13/05/2019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69036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754D0-D688-4E49-8FF3-F8D4FDC3B676}" type="datetimeFigureOut">
              <a:rPr lang="en-IE" smtClean="0"/>
              <a:t>13/05/2019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65822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754D0-D688-4E49-8FF3-F8D4FDC3B676}" type="datetimeFigureOut">
              <a:rPr lang="en-IE" smtClean="0"/>
              <a:t>13/05/2019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53394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754D0-D688-4E49-8FF3-F8D4FDC3B676}" type="datetimeFigureOut">
              <a:rPr lang="en-IE" smtClean="0"/>
              <a:t>13/05/2019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36106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92754D0-D688-4E49-8FF3-F8D4FDC3B676}" type="datetimeFigureOut">
              <a:rPr lang="en-IE" smtClean="0"/>
              <a:t>13/05/2019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09881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92754D0-D688-4E49-8FF3-F8D4FDC3B676}" type="datetimeFigureOut">
              <a:rPr lang="en-IE" smtClean="0"/>
              <a:t>13/05/2019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4046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286000"/>
            <a:ext cx="72009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792754D0-D688-4E49-8FF3-F8D4FDC3B676}" type="datetimeFigureOut">
              <a:rPr lang="en-IE" smtClean="0"/>
              <a:t>13/05/2019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  <p:sp>
        <p:nvSpPr>
          <p:cNvPr id="9" name="Rectangle 8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Side bar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51140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5" r:id="rId1"/>
    <p:sldLayoutId id="2147483876" r:id="rId2"/>
    <p:sldLayoutId id="2147483877" r:id="rId3"/>
    <p:sldLayoutId id="2147483878" r:id="rId4"/>
    <p:sldLayoutId id="2147483879" r:id="rId5"/>
    <p:sldLayoutId id="2147483880" r:id="rId6"/>
    <p:sldLayoutId id="2147483881" r:id="rId7"/>
    <p:sldLayoutId id="2147483882" r:id="rId8"/>
    <p:sldLayoutId id="2147483883" r:id="rId9"/>
    <p:sldLayoutId id="2147483884" r:id="rId10"/>
    <p:sldLayoutId id="2147483885" r:id="rId11"/>
  </p:sldLayoutIdLst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0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617881" y="2302066"/>
            <a:ext cx="6265683" cy="765612"/>
          </a:xfrm>
        </p:spPr>
        <p:txBody>
          <a:bodyPr>
            <a:noAutofit/>
          </a:bodyPr>
          <a:lstStyle/>
          <a:p>
            <a:r>
              <a:rPr lang="en-IE" altLang="en-US" sz="4400" dirty="0"/>
              <a:t>An Analysis of the Dublin Rental Market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47594" y="4453257"/>
            <a:ext cx="3309803" cy="448080"/>
          </a:xfrm>
        </p:spPr>
        <p:txBody>
          <a:bodyPr>
            <a:normAutofit/>
          </a:bodyPr>
          <a:lstStyle/>
          <a:p>
            <a:r>
              <a:rPr lang="en-IE" altLang="en-US" dirty="0"/>
              <a:t>Colin Allen</a:t>
            </a:r>
          </a:p>
          <a:p>
            <a:endParaRPr lang="en-US" altLang="en-US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4360847" y="4677297"/>
            <a:ext cx="3309803" cy="448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1800" kern="1200">
                <a:solidFill>
                  <a:srgbClr val="42424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64537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13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643" y="744469"/>
            <a:ext cx="8005589" cy="5349671"/>
            <a:chOff x="752858" y="744469"/>
            <a:chExt cx="10674117" cy="534967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5" name="Rectangle 17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03F3C1-FBE1-F743-9CD8-5DF7D51E1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643" y="4736961"/>
            <a:ext cx="8040514" cy="9367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3200" cap="all" dirty="0"/>
              <a:t>Removed outliers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3BC734-A1BB-9349-9804-96C4701FC2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3972" y="1136576"/>
            <a:ext cx="2936108" cy="2458989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9E52D9-ECE5-3C46-AFA6-94F60BCA1F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984" y="1165935"/>
            <a:ext cx="2927267" cy="24296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0BAB35-EDDF-8E41-B871-B162B1FD27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864" y="1153666"/>
            <a:ext cx="2936108" cy="2429629"/>
          </a:xfrm>
          <a:prstGeom prst="rect">
            <a:avLst/>
          </a:prstGeom>
        </p:spPr>
      </p:pic>
      <p:sp>
        <p:nvSpPr>
          <p:cNvPr id="26" name="Freeform: Shape 19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326202" y="4446551"/>
            <a:ext cx="1467878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7" name="Freeform: Shape 21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347627" y="5311230"/>
            <a:ext cx="1531699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893246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15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643" y="744469"/>
            <a:ext cx="8005589" cy="5349671"/>
            <a:chOff x="752858" y="744469"/>
            <a:chExt cx="10674117" cy="5349671"/>
          </a:xfrm>
        </p:grpSpPr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37" name="Rectangle 19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3CC02E-8009-A343-A53E-B534DAC8F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643" y="4736961"/>
            <a:ext cx="8040514" cy="9367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3200" cap="all" dirty="0"/>
              <a:t>K-means Clustering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03E2EC-D373-224E-A25C-58BDDA4CB4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19" y="1091761"/>
            <a:ext cx="3642763" cy="30872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8DEDEDD-DCAC-2F48-BC92-C5547BC808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325" y="1108207"/>
            <a:ext cx="3751293" cy="3094816"/>
          </a:xfrm>
          <a:prstGeom prst="rect">
            <a:avLst/>
          </a:prstGeom>
        </p:spPr>
      </p:pic>
      <p:sp>
        <p:nvSpPr>
          <p:cNvPr id="38" name="Freeform: Shape 21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326202" y="4446551"/>
            <a:ext cx="1467878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9" name="Freeform: Shape 23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347627" y="5311230"/>
            <a:ext cx="1531699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2220285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48C110B4-D26A-44C6-8576-236CA24E9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3CC02E-8009-A343-A53E-B534DAC8F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312" y="4531058"/>
            <a:ext cx="3685038" cy="1683474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/>
            <a:r>
              <a:rPr lang="en-US" cap="all"/>
              <a:t>K-means Clustering</a:t>
            </a:r>
          </a:p>
        </p:txBody>
      </p:sp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63F2A09C-9D70-5046-BAE1-88A470F967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0" r="-2" b="-2"/>
          <a:stretch/>
        </p:blipFill>
        <p:spPr>
          <a:xfrm>
            <a:off x="20" y="10"/>
            <a:ext cx="4537690" cy="3732653"/>
          </a:xfrm>
          <a:prstGeom prst="rect">
            <a:avLst/>
          </a:prstGeom>
        </p:spPr>
      </p:pic>
      <p:pic>
        <p:nvPicPr>
          <p:cNvPr id="33" name="Content Placeholder 28">
            <a:extLst>
              <a:ext uri="{FF2B5EF4-FFF2-40B4-BE49-F238E27FC236}">
                <a16:creationId xmlns:a16="http://schemas.microsoft.com/office/drawing/2014/main" id="{CBAFF885-6A6A-6F4D-AE28-ECD7A72423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4" r="-2" b="-2"/>
          <a:stretch/>
        </p:blipFill>
        <p:spPr>
          <a:xfrm>
            <a:off x="4604004" y="10"/>
            <a:ext cx="4537710" cy="373265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5BFD4DBB-3229-4DF6-A68A-CD91F8325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326202" y="4030294"/>
            <a:ext cx="1467878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5" name="Content Placeholder 34">
            <a:extLst>
              <a:ext uri="{FF2B5EF4-FFF2-40B4-BE49-F238E27FC236}">
                <a16:creationId xmlns:a16="http://schemas.microsoft.com/office/drawing/2014/main" id="{5D010F45-37C2-4A2F-8369-2AD74B68FF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0357" y="4531059"/>
            <a:ext cx="3539242" cy="1683474"/>
          </a:xfrm>
        </p:spPr>
        <p:txBody>
          <a:bodyPr>
            <a:normAutofit/>
          </a:bodyPr>
          <a:lstStyle/>
          <a:p>
            <a:endParaRPr lang="en-US" sz="160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92979E5-1F93-4CE3-975E-3CAEC618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347627" y="5311230"/>
            <a:ext cx="1531699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959157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D9D9D0AB-1E2F-44A8-B9C6-FA40983018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86474" y="-136859"/>
            <a:ext cx="7273190" cy="1048459"/>
          </a:xfrm>
        </p:spPr>
        <p:txBody>
          <a:bodyPr anchor="ctr">
            <a:normAutofit/>
          </a:bodyPr>
          <a:lstStyle/>
          <a:p>
            <a:r>
              <a:rPr lang="en-IE" altLang="en-US" sz="3100" dirty="0"/>
              <a:t>Dwellings Analysis</a:t>
            </a:r>
            <a:endParaRPr lang="en-US" altLang="en-US" sz="3100" dirty="0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00106F80-B138-4C27-AEAE-350D5506E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1208296" y="710273"/>
            <a:ext cx="1731437" cy="2084882"/>
          </a:xfrm>
          <a:custGeom>
            <a:avLst/>
            <a:gdLst>
              <a:gd name="connsiteX0" fmla="*/ 462 w 2308583"/>
              <a:gd name="connsiteY0" fmla="*/ 2084882 h 2084882"/>
              <a:gd name="connsiteX1" fmla="*/ 2308583 w 2308583"/>
              <a:gd name="connsiteY1" fmla="*/ 2084882 h 2084882"/>
              <a:gd name="connsiteX2" fmla="*/ 2308583 w 2308583"/>
              <a:gd name="connsiteY2" fmla="*/ 0 h 2084882"/>
              <a:gd name="connsiteX3" fmla="*/ 2022607 w 2308583"/>
              <a:gd name="connsiteY3" fmla="*/ 0 h 2084882"/>
              <a:gd name="connsiteX4" fmla="*/ 2022607 w 2308583"/>
              <a:gd name="connsiteY4" fmla="*/ 1813955 h 2084882"/>
              <a:gd name="connsiteX5" fmla="*/ 0 w 2308583"/>
              <a:gd name="connsiteY5" fmla="*/ 1813023 h 2084882"/>
              <a:gd name="connsiteX6" fmla="*/ 462 w 2308583"/>
              <a:gd name="connsiteY6" fmla="*/ 2084882 h 2084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8583" h="2084882">
                <a:moveTo>
                  <a:pt x="462" y="2084882"/>
                </a:moveTo>
                <a:lnTo>
                  <a:pt x="2308583" y="2084882"/>
                </a:lnTo>
                <a:lnTo>
                  <a:pt x="2308583" y="0"/>
                </a:lnTo>
                <a:lnTo>
                  <a:pt x="2022607" y="0"/>
                </a:lnTo>
                <a:lnTo>
                  <a:pt x="2022607" y="1813955"/>
                </a:lnTo>
                <a:lnTo>
                  <a:pt x="0" y="1813023"/>
                </a:lnTo>
                <a:cubicBezTo>
                  <a:pt x="923" y="1906853"/>
                  <a:pt x="-462" y="1991052"/>
                  <a:pt x="462" y="208488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DABC7F38-C8B8-4C20-82BE-82A52FF9C7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6219387" y="1071683"/>
            <a:ext cx="1731438" cy="2379788"/>
          </a:xfrm>
          <a:custGeom>
            <a:avLst/>
            <a:gdLst>
              <a:gd name="connsiteX0" fmla="*/ 2308583 w 2308583"/>
              <a:gd name="connsiteY0" fmla="*/ 0 h 2379788"/>
              <a:gd name="connsiteX1" fmla="*/ 2022607 w 2308583"/>
              <a:gd name="connsiteY1" fmla="*/ 0 h 2379788"/>
              <a:gd name="connsiteX2" fmla="*/ 2022607 w 2308583"/>
              <a:gd name="connsiteY2" fmla="*/ 2108861 h 2379788"/>
              <a:gd name="connsiteX3" fmla="*/ 0 w 2308583"/>
              <a:gd name="connsiteY3" fmla="*/ 2107929 h 2379788"/>
              <a:gd name="connsiteX4" fmla="*/ 462 w 2308583"/>
              <a:gd name="connsiteY4" fmla="*/ 2379788 h 2379788"/>
              <a:gd name="connsiteX5" fmla="*/ 2308583 w 2308583"/>
              <a:gd name="connsiteY5" fmla="*/ 2379788 h 2379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2379788">
                <a:moveTo>
                  <a:pt x="2308583" y="0"/>
                </a:moveTo>
                <a:lnTo>
                  <a:pt x="2022607" y="0"/>
                </a:lnTo>
                <a:lnTo>
                  <a:pt x="2022607" y="2108861"/>
                </a:lnTo>
                <a:lnTo>
                  <a:pt x="0" y="2107929"/>
                </a:lnTo>
                <a:cubicBezTo>
                  <a:pt x="923" y="2201759"/>
                  <a:pt x="-462" y="2285958"/>
                  <a:pt x="462" y="2379788"/>
                </a:cubicBezTo>
                <a:lnTo>
                  <a:pt x="2308583" y="2379788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677635" y="4735983"/>
            <a:ext cx="5338701" cy="153852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E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E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E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E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E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E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E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US" dirty="0"/>
          </a:p>
        </p:txBody>
      </p:sp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D8968742-1D40-4F6B-9272-064FD1631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2864" y="6453386"/>
            <a:ext cx="429986" cy="4046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5C79736-741F-654E-AA22-8DF54F5AF6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6164" y="3792732"/>
            <a:ext cx="3363841" cy="27827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094ECE-E5BF-EE43-9325-BB5EA0D601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335" y="690552"/>
            <a:ext cx="3472802" cy="28216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28B5D2-B9BA-8644-9C31-783F94B7AA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3351" y="720375"/>
            <a:ext cx="3343509" cy="27918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2A8EDCD-BDDA-D249-8845-C69A375819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35" y="3792732"/>
            <a:ext cx="3424932" cy="278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4097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6" name="Rectangle 135">
            <a:extLst>
              <a:ext uri="{FF2B5EF4-FFF2-40B4-BE49-F238E27FC236}">
                <a16:creationId xmlns:a16="http://schemas.microsoft.com/office/drawing/2014/main" id="{48C110B4-D26A-44C6-8576-236CA24E9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6312" y="4531058"/>
            <a:ext cx="5245848" cy="1683474"/>
          </a:xfrm>
        </p:spPr>
        <p:txBody>
          <a:bodyPr>
            <a:normAutofit/>
          </a:bodyPr>
          <a:lstStyle/>
          <a:p>
            <a:r>
              <a:rPr lang="en-US" altLang="en-US" dirty="0"/>
              <a:t>North vs South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251AEB-7C94-E64D-B16E-6FE0D0145E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" r="1" b="1"/>
          <a:stretch/>
        </p:blipFill>
        <p:spPr>
          <a:xfrm>
            <a:off x="20" y="10"/>
            <a:ext cx="4537690" cy="373265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B95F9C7-97E6-604B-8BD6-DED430F7D1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4" r="-2" b="-2"/>
          <a:stretch/>
        </p:blipFill>
        <p:spPr>
          <a:xfrm>
            <a:off x="4604004" y="10"/>
            <a:ext cx="4537710" cy="3732653"/>
          </a:xfrm>
          <a:prstGeom prst="rect">
            <a:avLst/>
          </a:prstGeom>
        </p:spPr>
      </p:pic>
      <p:sp>
        <p:nvSpPr>
          <p:cNvPr id="138" name="Freeform: Shape 137">
            <a:extLst>
              <a:ext uri="{FF2B5EF4-FFF2-40B4-BE49-F238E27FC236}">
                <a16:creationId xmlns:a16="http://schemas.microsoft.com/office/drawing/2014/main" id="{5BFD4DBB-3229-4DF6-A68A-CD91F8325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326202" y="4030294"/>
            <a:ext cx="1467878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4690357" y="4531059"/>
            <a:ext cx="3539242" cy="168347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E" altLang="en-US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E" altLang="en-US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E" altLang="en-US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E" altLang="en-US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US" sz="1600"/>
          </a:p>
        </p:txBody>
      </p:sp>
      <p:sp>
        <p:nvSpPr>
          <p:cNvPr id="140" name="Freeform: Shape 139">
            <a:extLst>
              <a:ext uri="{FF2B5EF4-FFF2-40B4-BE49-F238E27FC236}">
                <a16:creationId xmlns:a16="http://schemas.microsoft.com/office/drawing/2014/main" id="{792979E5-1F93-4CE3-975E-3CAEC618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347627" y="5311230"/>
            <a:ext cx="1531699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7855108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48C110B4-D26A-44C6-8576-236CA24E9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Content Placeholder 3">
            <a:extLst>
              <a:ext uri="{FF2B5EF4-FFF2-40B4-BE49-F238E27FC236}">
                <a16:creationId xmlns:a16="http://schemas.microsoft.com/office/drawing/2014/main" id="{35495CB5-E01E-C745-86C3-15247FE240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34" b="4"/>
          <a:stretch/>
        </p:blipFill>
        <p:spPr>
          <a:xfrm>
            <a:off x="40807" y="10"/>
            <a:ext cx="4537690" cy="37326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F910C3B-5155-F646-8AA4-0860CB5D64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66" r="-2" b="5084"/>
          <a:stretch/>
        </p:blipFill>
        <p:spPr>
          <a:xfrm>
            <a:off x="4604004" y="10"/>
            <a:ext cx="4537710" cy="3732653"/>
          </a:xfrm>
          <a:prstGeom prst="rect">
            <a:avLst/>
          </a:prstGeom>
        </p:spPr>
      </p:pic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FD4DBB-3229-4DF6-A68A-CD91F8325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326202" y="4030294"/>
            <a:ext cx="1467878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54B83540-3000-459A-9C62-DDC90687AA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584" y="4531059"/>
            <a:ext cx="7402015" cy="16834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Dwelling type comparison and Map</a:t>
            </a: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92979E5-1F93-4CE3-975E-3CAEC618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347627" y="5311230"/>
            <a:ext cx="1531699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589203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19F0C-CE14-AD40-8618-D9C500512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500" y="685800"/>
            <a:ext cx="2742314" cy="1485900"/>
          </a:xfrm>
        </p:spPr>
        <p:txBody>
          <a:bodyPr>
            <a:normAutofit/>
          </a:bodyPr>
          <a:lstStyle/>
          <a:p>
            <a:r>
              <a:rPr lang="en-US"/>
              <a:t>Rent price / Cost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C9E7FA-3295-45ED-8253-D23F9E44E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129A9CAB-882D-E94C-A6BB-6C7388B73C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670" y="873958"/>
            <a:ext cx="4887799" cy="4790042"/>
          </a:xfrm>
          <a:prstGeom prst="rect">
            <a:avLst/>
          </a:prstGeom>
          <a:noFill/>
        </p:spPr>
      </p:pic>
      <p:sp>
        <p:nvSpPr>
          <p:cNvPr id="20" name="Content Placeholder 9">
            <a:extLst>
              <a:ext uri="{FF2B5EF4-FFF2-40B4-BE49-F238E27FC236}">
                <a16:creationId xmlns:a16="http://schemas.microsoft.com/office/drawing/2014/main" id="{1A5BC8C0-F79A-4146-A07B-0F79DFE512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5500" y="2286000"/>
            <a:ext cx="2742314" cy="3581400"/>
          </a:xfrm>
        </p:spPr>
        <p:txBody>
          <a:bodyPr>
            <a:normAutofit/>
          </a:bodyPr>
          <a:lstStyle/>
          <a:p>
            <a:r>
              <a:rPr lang="en-US" dirty="0"/>
              <a:t>Red: Above 2500</a:t>
            </a:r>
          </a:p>
          <a:p>
            <a:r>
              <a:rPr lang="en-US" dirty="0"/>
              <a:t>Orange: Between 2500 – 1500</a:t>
            </a:r>
          </a:p>
          <a:p>
            <a:r>
              <a:rPr lang="en-US" dirty="0"/>
              <a:t>Blue: Below 1500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3538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02" name="Content Placeholder 2">
            <a:extLst>
              <a:ext uri="{FF2B5EF4-FFF2-40B4-BE49-F238E27FC236}">
                <a16:creationId xmlns:a16="http://schemas.microsoft.com/office/drawing/2014/main" id="{5DFDE0DB-A0FF-9D48-A161-23AB4655C0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759" b="-2"/>
          <a:stretch/>
        </p:blipFill>
        <p:spPr>
          <a:xfrm>
            <a:off x="6093378" y="3441782"/>
            <a:ext cx="3050622" cy="3415538"/>
          </a:xfrm>
          <a:prstGeom prst="rect">
            <a:avLst/>
          </a:prstGeom>
        </p:spPr>
      </p:pic>
      <p:sp>
        <p:nvSpPr>
          <p:cNvPr id="192" name="Rectangle 191">
            <a:extLst>
              <a:ext uri="{FF2B5EF4-FFF2-40B4-BE49-F238E27FC236}">
                <a16:creationId xmlns:a16="http://schemas.microsoft.com/office/drawing/2014/main" id="{3CBA2BA5-DF4D-437C-9273-F945CF857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5961" y="1838152"/>
            <a:ext cx="4205931" cy="372444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Freeform: Shape 192">
            <a:extLst>
              <a:ext uri="{FF2B5EF4-FFF2-40B4-BE49-F238E27FC236}">
                <a16:creationId xmlns:a16="http://schemas.microsoft.com/office/drawing/2014/main" id="{7754EA86-2D7A-4D51-B5F6-DA6349D5F4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815445" y="1405049"/>
            <a:ext cx="1598600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1414469" y="2185352"/>
            <a:ext cx="3668915" cy="102593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altLang="en-US" sz="3100" cap="all" dirty="0"/>
          </a:p>
        </p:txBody>
      </p:sp>
      <p:sp>
        <p:nvSpPr>
          <p:cNvPr id="8204" name="Content Placeholder 8203">
            <a:extLst>
              <a:ext uri="{FF2B5EF4-FFF2-40B4-BE49-F238E27FC236}">
                <a16:creationId xmlns:a16="http://schemas.microsoft.com/office/drawing/2014/main" id="{BEC99E82-EB6E-4FE9-9BF1-EF8E8FFDC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4469" y="3211287"/>
            <a:ext cx="3668915" cy="2068284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A3ACF2-F230-5B48-A81C-88EA8AAA42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2" r="29062" b="3"/>
          <a:stretch/>
        </p:blipFill>
        <p:spPr>
          <a:xfrm>
            <a:off x="6093378" y="-14143"/>
            <a:ext cx="3050622" cy="3442462"/>
          </a:xfrm>
          <a:prstGeom prst="rect">
            <a:avLst/>
          </a:prstGeom>
        </p:spPr>
      </p:pic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7A75289C-7F8C-4772-992E-13CDD767F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085332" y="3429000"/>
            <a:ext cx="3058668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C5DD202B-EF44-4D88-8602-826BCD26F3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0996" y="-680"/>
            <a:ext cx="0" cy="6858003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BB584EF-EAD8-7F4E-9896-3A0624BAC09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68" r="16101" b="-2"/>
          <a:stretch/>
        </p:blipFill>
        <p:spPr>
          <a:xfrm>
            <a:off x="0" y="-12782"/>
            <a:ext cx="61252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9303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643" y="744469"/>
            <a:ext cx="8005589" cy="5349671"/>
            <a:chOff x="752858" y="744469"/>
            <a:chExt cx="10674117" cy="5349671"/>
          </a:xfrm>
        </p:grpSpPr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73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AAC11200-8B97-4CB4-99EF-7C0FA210F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xfrm>
            <a:off x="494422" y="4484772"/>
            <a:ext cx="8152313" cy="12372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altLang="en-US" sz="4000" cap="all" dirty="0"/>
              <a:t>Predictive Analysis:</a:t>
            </a:r>
            <a:br>
              <a:rPr lang="en-US" altLang="en-US" sz="4000" cap="all" dirty="0"/>
            </a:br>
            <a:r>
              <a:rPr lang="en-US" altLang="en-US" sz="4000" cap="all" dirty="0"/>
              <a:t>Multiple Linear regression</a:t>
            </a:r>
          </a:p>
        </p:txBody>
      </p:sp>
      <p:sp>
        <p:nvSpPr>
          <p:cNvPr id="77" name="Freeform 6">
            <a:extLst>
              <a:ext uri="{FF2B5EF4-FFF2-40B4-BE49-F238E27FC236}">
                <a16:creationId xmlns:a16="http://schemas.microsoft.com/office/drawing/2014/main" id="{BB502E7E-3C82-47F3-B817-7507C01A1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375437" y="417767"/>
            <a:ext cx="3275668" cy="3306366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BC9DFA53-30F4-454F-B85F-556A5EE381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139" y="1150341"/>
            <a:ext cx="3133714" cy="25853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5B4F80-CEFB-F248-923C-D055E68AC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411" y="1503458"/>
            <a:ext cx="3613615" cy="1879079"/>
          </a:xfrm>
          <a:prstGeom prst="rect">
            <a:avLst/>
          </a:prstGeom>
        </p:spPr>
      </p:pic>
      <p:sp>
        <p:nvSpPr>
          <p:cNvPr id="79" name="Freeform 6">
            <a:extLst>
              <a:ext uri="{FF2B5EF4-FFF2-40B4-BE49-F238E27FC236}">
                <a16:creationId xmlns:a16="http://schemas.microsoft.com/office/drawing/2014/main" id="{3E5C639E-7A0B-46B2-9273-986E8BE7F1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5469487" y="1165145"/>
            <a:ext cx="3275013" cy="3306366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9292600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488911C-0EC7-40A9-9BCB-CA8A66E46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3023EA8-527A-4FA2-A71D-626F9127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643" y="744469"/>
            <a:ext cx="8005589" cy="5349671"/>
            <a:chOff x="752858" y="744469"/>
            <a:chExt cx="10674117" cy="5349671"/>
          </a:xfrm>
        </p:grpSpPr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60C46CD6-ADBB-41BC-8969-7C707D433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B6C38415-998B-45FB-A12C-BD0B184CB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C8D89F71-9459-4318-ACAE-874616C3A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0346" y="968188"/>
            <a:ext cx="7645535" cy="48942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326595D-26BD-3748-AB54-427AD06F74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690" y="1289918"/>
            <a:ext cx="7130845" cy="424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215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827584" y="764704"/>
            <a:ext cx="7024744" cy="685880"/>
          </a:xfrm>
        </p:spPr>
        <p:txBody>
          <a:bodyPr>
            <a:normAutofit fontScale="90000"/>
          </a:bodyPr>
          <a:lstStyle/>
          <a:p>
            <a:r>
              <a:rPr lang="en-IE" altLang="en-US" dirty="0"/>
              <a:t>Introduction</a:t>
            </a:r>
            <a:endParaRPr lang="en-US" altLang="en-US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971600" y="1772816"/>
            <a:ext cx="6777317" cy="3508977"/>
          </a:xfrm>
        </p:spPr>
        <p:txBody>
          <a:bodyPr>
            <a:normAutofit lnSpcReduction="10000"/>
          </a:bodyPr>
          <a:lstStyle/>
          <a:p>
            <a:r>
              <a:rPr lang="en-IE" altLang="en-US" dirty="0">
                <a:latin typeface="Arial" panose="020B0604020202020204" pitchFamily="34" charset="0"/>
                <a:cs typeface="Arial" panose="020B0604020202020204" pitchFamily="34" charset="0"/>
              </a:rPr>
              <a:t>Colin Allen, 4</a:t>
            </a:r>
            <a:r>
              <a:rPr lang="en-IE" altLang="en-US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IE" altLang="en-US" dirty="0">
                <a:latin typeface="Arial" panose="020B0604020202020204" pitchFamily="34" charset="0"/>
                <a:cs typeface="Arial" panose="020B0604020202020204" pitchFamily="34" charset="0"/>
              </a:rPr>
              <a:t> year BSHC Computing Student NCI – Data Analytics </a:t>
            </a:r>
          </a:p>
          <a:p>
            <a:endParaRPr lang="en-IE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E" altLang="en-US" dirty="0">
                <a:latin typeface="Arial" panose="020B0604020202020204" pitchFamily="34" charset="0"/>
                <a:cs typeface="Arial" panose="020B0604020202020204" pitchFamily="34" charset="0"/>
              </a:rPr>
              <a:t>Analysis of the rental market in Dublin</a:t>
            </a:r>
          </a:p>
          <a:p>
            <a:endParaRPr lang="en-IE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E" altLang="en-US" dirty="0">
                <a:latin typeface="Arial" panose="020B0604020202020204" pitchFamily="34" charset="0"/>
                <a:cs typeface="Arial" panose="020B0604020202020204" pitchFamily="34" charset="0"/>
              </a:rPr>
              <a:t>Intended to assist those who wish to enter the rental market</a:t>
            </a:r>
          </a:p>
          <a:p>
            <a:endParaRPr lang="en-IE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E" altLang="en-US" dirty="0">
                <a:latin typeface="Arial" panose="020B0604020202020204" pitchFamily="34" charset="0"/>
                <a:cs typeface="Arial" panose="020B0604020202020204" pitchFamily="34" charset="0"/>
              </a:rPr>
              <a:t>Dublin rent crisis</a:t>
            </a: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29021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5895500" y="685800"/>
            <a:ext cx="2742314" cy="1485900"/>
          </a:xfrm>
        </p:spPr>
        <p:txBody>
          <a:bodyPr>
            <a:normAutofit/>
          </a:bodyPr>
          <a:lstStyle/>
          <a:p>
            <a:r>
              <a:rPr lang="en-IE" altLang="en-US"/>
              <a:t>Rshiny Demo</a:t>
            </a:r>
            <a:endParaRPr lang="en-US" altLang="en-US" dirty="0"/>
          </a:p>
        </p:txBody>
      </p:sp>
      <p:sp>
        <p:nvSpPr>
          <p:cNvPr id="10245" name="Rectangle 71">
            <a:extLst>
              <a:ext uri="{FF2B5EF4-FFF2-40B4-BE49-F238E27FC236}">
                <a16:creationId xmlns:a16="http://schemas.microsoft.com/office/drawing/2014/main" id="{BEC9E7FA-3295-45ED-8253-D23F9E44E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5AF164-C796-834C-8592-2BB0279215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670" y="1943163"/>
            <a:ext cx="7548746" cy="4095193"/>
          </a:xfrm>
          <a:prstGeom prst="rect">
            <a:avLst/>
          </a:prstGeom>
        </p:spPr>
      </p:pic>
      <p:sp>
        <p:nvSpPr>
          <p:cNvPr id="10243" name="Rectangle 3"/>
          <p:cNvSpPr>
            <a:spLocks noGrp="1" noChangeArrowheads="1"/>
          </p:cNvSpPr>
          <p:nvPr>
            <p:ph idx="1"/>
          </p:nvPr>
        </p:nvSpPr>
        <p:spPr>
          <a:xfrm>
            <a:off x="5895500" y="2286000"/>
            <a:ext cx="2742314" cy="3581400"/>
          </a:xfrm>
        </p:spPr>
        <p:txBody>
          <a:bodyPr>
            <a:normAutofit/>
          </a:bodyPr>
          <a:lstStyle/>
          <a:p>
            <a:endParaRPr lang="en-IE" altLang="en-US"/>
          </a:p>
          <a:p>
            <a:endParaRPr lang="en-IE" altLang="en-US" dirty="0"/>
          </a:p>
        </p:txBody>
      </p:sp>
    </p:spTree>
    <p:extLst>
      <p:ext uri="{BB962C8B-B14F-4D97-AF65-F5344CB8AC3E}">
        <p14:creationId xmlns:p14="http://schemas.microsoft.com/office/powerpoint/2010/main" val="33509456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899592" y="836712"/>
            <a:ext cx="7024744" cy="757888"/>
          </a:xfrm>
        </p:spPr>
        <p:txBody>
          <a:bodyPr>
            <a:normAutofit/>
          </a:bodyPr>
          <a:lstStyle/>
          <a:p>
            <a:r>
              <a:rPr lang="en-IE" altLang="en-US" dirty="0"/>
              <a:t>Discussion</a:t>
            </a:r>
            <a:endParaRPr lang="en-US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idx="1"/>
          </p:nvPr>
        </p:nvSpPr>
        <p:spPr>
          <a:xfrm>
            <a:off x="1043608" y="2060849"/>
            <a:ext cx="6777317" cy="2448272"/>
          </a:xfrm>
        </p:spPr>
        <p:txBody>
          <a:bodyPr>
            <a:normAutofit/>
          </a:bodyPr>
          <a:lstStyle/>
          <a:p>
            <a:endParaRPr lang="en-IE" altLang="en-US" dirty="0"/>
          </a:p>
          <a:p>
            <a:r>
              <a:rPr lang="en-IE" altLang="en-US" dirty="0">
                <a:latin typeface="Arial" panose="020B0604020202020204" pitchFamily="34" charset="0"/>
                <a:cs typeface="Arial" panose="020B0604020202020204" pitchFamily="34" charset="0"/>
              </a:rPr>
              <a:t>General Discussion</a:t>
            </a:r>
          </a:p>
          <a:p>
            <a:endParaRPr lang="en-IE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E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E" altLang="en-US" dirty="0">
                <a:latin typeface="Arial" panose="020B0604020202020204" pitchFamily="34" charset="0"/>
                <a:cs typeface="Arial" panose="020B0604020202020204" pitchFamily="34" charset="0"/>
              </a:rPr>
              <a:t>Feedback</a:t>
            </a: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1398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EB183-A83E-CF47-8561-A0BAAA44F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136116-0901-0A4F-A6B3-DF1B1A775545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1628800"/>
            <a:ext cx="5828430" cy="42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635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A6ABB-D629-0D42-8849-B16482189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3118" y="858135"/>
            <a:ext cx="2742314" cy="1485900"/>
          </a:xfrm>
        </p:spPr>
        <p:txBody>
          <a:bodyPr>
            <a:normAutofit/>
          </a:bodyPr>
          <a:lstStyle/>
          <a:p>
            <a:r>
              <a:rPr lang="en-US" dirty="0"/>
              <a:t>Daft API tests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1BFFBA19-10AF-3C43-9947-3D0945698F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670" y="861739"/>
            <a:ext cx="4887799" cy="48144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20DB81B-1FC8-7F4A-9DEA-AC8A09431AD6}"/>
              </a:ext>
            </a:extLst>
          </p:cNvPr>
          <p:cNvSpPr txBox="1"/>
          <p:nvPr/>
        </p:nvSpPr>
        <p:spPr>
          <a:xfrm>
            <a:off x="767670" y="88694"/>
            <a:ext cx="51278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Data Gathering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C1493F7-8B4D-4544-BC0A-745EC8237F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768806"/>
            <a:ext cx="5357943" cy="1320388"/>
          </a:xfrm>
        </p:spPr>
      </p:pic>
    </p:spTree>
    <p:extLst>
      <p:ext uri="{BB962C8B-B14F-4D97-AF65-F5344CB8AC3E}">
        <p14:creationId xmlns:p14="http://schemas.microsoft.com/office/powerpoint/2010/main" val="773211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1D703-3430-CD4B-B14A-45F7BC0AD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649" y="188640"/>
            <a:ext cx="7200900" cy="1485900"/>
          </a:xfrm>
        </p:spPr>
        <p:txBody>
          <a:bodyPr/>
          <a:lstStyle/>
          <a:p>
            <a:r>
              <a:rPr lang="en-US" dirty="0"/>
              <a:t>Data Gathering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0B6650-2D57-0444-A978-9C905B9C3C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56" y="812753"/>
            <a:ext cx="8341105" cy="5136527"/>
          </a:xfrm>
        </p:spPr>
      </p:pic>
    </p:spTree>
    <p:extLst>
      <p:ext uri="{BB962C8B-B14F-4D97-AF65-F5344CB8AC3E}">
        <p14:creationId xmlns:p14="http://schemas.microsoft.com/office/powerpoint/2010/main" val="4234588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48C110B4-D26A-44C6-8576-236CA24E9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xfrm>
            <a:off x="766312" y="4531058"/>
            <a:ext cx="3685038" cy="1683474"/>
          </a:xfrm>
        </p:spPr>
        <p:txBody>
          <a:bodyPr>
            <a:normAutofit/>
          </a:bodyPr>
          <a:lstStyle/>
          <a:p>
            <a:r>
              <a:rPr lang="en-US" altLang="en-US" dirty="0" err="1"/>
              <a:t>mySQL</a:t>
            </a:r>
            <a:r>
              <a:rPr lang="en-US" altLang="en-US" dirty="0"/>
              <a:t> </a:t>
            </a:r>
            <a:br>
              <a:rPr lang="en-US" altLang="en-US" dirty="0"/>
            </a:br>
            <a:r>
              <a:rPr lang="en-US" altLang="en-US" dirty="0"/>
              <a:t>Injection</a:t>
            </a:r>
          </a:p>
        </p:txBody>
      </p:sp>
      <p:pic>
        <p:nvPicPr>
          <p:cNvPr id="15376" name="Content Placeholder 5">
            <a:extLst>
              <a:ext uri="{FF2B5EF4-FFF2-40B4-BE49-F238E27FC236}">
                <a16:creationId xmlns:a16="http://schemas.microsoft.com/office/drawing/2014/main" id="{30F71BAD-802F-554E-A69B-56D290DC39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199" b="2"/>
          <a:stretch/>
        </p:blipFill>
        <p:spPr>
          <a:xfrm>
            <a:off x="20" y="10"/>
            <a:ext cx="4537690" cy="37326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6A503BA-9C87-5B49-A1C6-982BE7629E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4" r="24669" b="3"/>
          <a:stretch/>
        </p:blipFill>
        <p:spPr>
          <a:xfrm>
            <a:off x="4604004" y="10"/>
            <a:ext cx="4537710" cy="3732653"/>
          </a:xfrm>
          <a:prstGeom prst="rect">
            <a:avLst/>
          </a:prstGeom>
        </p:spPr>
      </p:pic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5BFD4DBB-3229-4DF6-A68A-CD91F8325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326202" y="4030294"/>
            <a:ext cx="1467878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5377" name="Content Placeholder 15366">
            <a:extLst>
              <a:ext uri="{FF2B5EF4-FFF2-40B4-BE49-F238E27FC236}">
                <a16:creationId xmlns:a16="http://schemas.microsoft.com/office/drawing/2014/main" id="{7CC7BD9D-9364-4D87-BEC0-4A1D324DA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0357" y="4531059"/>
            <a:ext cx="3539242" cy="1683474"/>
          </a:xfrm>
        </p:spPr>
        <p:txBody>
          <a:bodyPr>
            <a:normAutofit/>
          </a:bodyPr>
          <a:lstStyle/>
          <a:p>
            <a:endParaRPr lang="en-US" sz="1600"/>
          </a:p>
        </p:txBody>
      </p:sp>
      <p:sp>
        <p:nvSpPr>
          <p:cNvPr id="90" name="Freeform: Shape 89">
            <a:extLst>
              <a:ext uri="{FF2B5EF4-FFF2-40B4-BE49-F238E27FC236}">
                <a16:creationId xmlns:a16="http://schemas.microsoft.com/office/drawing/2014/main" id="{792979E5-1F93-4CE3-975E-3CAEC618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347627" y="5311230"/>
            <a:ext cx="1531699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19886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643" y="744469"/>
            <a:ext cx="8005589" cy="5349671"/>
            <a:chOff x="752858" y="744469"/>
            <a:chExt cx="10674117" cy="5349671"/>
          </a:xfrm>
        </p:grpSpPr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48" name="Rectangle 52">
            <a:extLst>
              <a:ext uri="{FF2B5EF4-FFF2-40B4-BE49-F238E27FC236}">
                <a16:creationId xmlns:a16="http://schemas.microsoft.com/office/drawing/2014/main" id="{5D213B41-AC9B-4E61-BEED-FF4C168A8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071AF3-7C82-534E-AA9C-A605E2E66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422" y="4484772"/>
            <a:ext cx="8152313" cy="12372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000" cap="all"/>
              <a:t>Data Preparation</a:t>
            </a:r>
            <a:br>
              <a:rPr lang="en-US" sz="4000" cap="all"/>
            </a:br>
            <a:r>
              <a:rPr lang="en-US" sz="4000" cap="all"/>
              <a:t>(before )</a:t>
            </a:r>
            <a:endParaRPr lang="en-US" sz="4000" cap="all" dirty="0"/>
          </a:p>
        </p:txBody>
      </p:sp>
      <p:sp>
        <p:nvSpPr>
          <p:cNvPr id="52" name="Freeform 6">
            <a:extLst>
              <a:ext uri="{FF2B5EF4-FFF2-40B4-BE49-F238E27FC236}">
                <a16:creationId xmlns:a16="http://schemas.microsoft.com/office/drawing/2014/main" id="{D8BB75D5-93A7-4EC9-A2FB-DCBDE6DE3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375437" y="417767"/>
            <a:ext cx="3275668" cy="3306366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7" name="Freeform 6">
            <a:extLst>
              <a:ext uri="{FF2B5EF4-FFF2-40B4-BE49-F238E27FC236}">
                <a16:creationId xmlns:a16="http://schemas.microsoft.com/office/drawing/2014/main" id="{628FBD9F-3B86-4C98-8F77-383320737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5469487" y="1165145"/>
            <a:ext cx="3275013" cy="3306366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44" name="Content Placeholder 19">
            <a:extLst>
              <a:ext uri="{FF2B5EF4-FFF2-40B4-BE49-F238E27FC236}">
                <a16:creationId xmlns:a16="http://schemas.microsoft.com/office/drawing/2014/main" id="{3EC96E7D-99B7-174E-904E-A5D7E7452C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5" y="290221"/>
            <a:ext cx="9155200" cy="416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291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643" y="744469"/>
            <a:ext cx="8005589" cy="5349671"/>
            <a:chOff x="752858" y="744469"/>
            <a:chExt cx="10674117" cy="5349671"/>
          </a:xfrm>
        </p:grpSpPr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5D213B41-AC9B-4E61-BEED-FF4C168A8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071AF3-7C82-534E-AA9C-A605E2E66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422" y="4484772"/>
            <a:ext cx="8152313" cy="12372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000" cap="all"/>
              <a:t>Data Preparation</a:t>
            </a:r>
            <a:br>
              <a:rPr lang="en-US" sz="4000" cap="all"/>
            </a:br>
            <a:r>
              <a:rPr lang="en-US" sz="4000" cap="all"/>
              <a:t>(After )</a:t>
            </a:r>
            <a:endParaRPr lang="en-US" sz="4000" cap="all" dirty="0"/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id="{D8BB75D5-93A7-4EC9-A2FB-DCBDE6DE3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375437" y="417767"/>
            <a:ext cx="3275668" cy="3306366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2" name="Freeform 6">
            <a:extLst>
              <a:ext uri="{FF2B5EF4-FFF2-40B4-BE49-F238E27FC236}">
                <a16:creationId xmlns:a16="http://schemas.microsoft.com/office/drawing/2014/main" id="{628FBD9F-3B86-4C98-8F77-383320737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5469487" y="1165145"/>
            <a:ext cx="3275013" cy="3306366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0313A97-76DC-1F4D-9DDE-0DD50F0434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653" y="404833"/>
            <a:ext cx="9171654" cy="330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50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643" y="744469"/>
            <a:ext cx="8005589" cy="5349671"/>
            <a:chOff x="752858" y="744469"/>
            <a:chExt cx="10674117" cy="5349671"/>
          </a:xfrm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36" name="Rectangle 28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8CE689-280C-1249-91F4-7CB33C85F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643" y="4736961"/>
            <a:ext cx="8040514" cy="9367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3200" cap="all" dirty="0"/>
              <a:t>Exploratory 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92A41B-639B-8648-B508-D4F989B016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202" y="1089942"/>
            <a:ext cx="2872723" cy="24059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D01957D-3E62-F045-B7FD-9D39EA39BA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3850" y="1078670"/>
            <a:ext cx="2907438" cy="2405904"/>
          </a:xfrm>
          <a:prstGeom prst="rect">
            <a:avLst/>
          </a:prstGeom>
        </p:spPr>
      </p:pic>
      <p:pic>
        <p:nvPicPr>
          <p:cNvPr id="37" name="Content Placeholder 4">
            <a:extLst>
              <a:ext uri="{FF2B5EF4-FFF2-40B4-BE49-F238E27FC236}">
                <a16:creationId xmlns:a16="http://schemas.microsoft.com/office/drawing/2014/main" id="{868DA80A-B06E-9E4D-9A23-68371ABDAC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474" y="1089943"/>
            <a:ext cx="2903289" cy="2387954"/>
          </a:xfrm>
          <a:prstGeom prst="rect">
            <a:avLst/>
          </a:prstGeom>
        </p:spPr>
      </p:pic>
      <p:sp>
        <p:nvSpPr>
          <p:cNvPr id="38" name="Freeform: Shape 30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326202" y="4446551"/>
            <a:ext cx="1467878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9" name="Freeform: Shape 32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347627" y="5311230"/>
            <a:ext cx="1531699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296769417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101</Words>
  <Application>Microsoft Macintosh PowerPoint</Application>
  <PresentationFormat>On-screen Show (4:3)</PresentationFormat>
  <Paragraphs>45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Franklin Gothic Book</vt:lpstr>
      <vt:lpstr>Wingdings 2</vt:lpstr>
      <vt:lpstr>Crop</vt:lpstr>
      <vt:lpstr>An Analysis of the Dublin Rental Market</vt:lpstr>
      <vt:lpstr>Introduction</vt:lpstr>
      <vt:lpstr>System</vt:lpstr>
      <vt:lpstr>Daft API tests</vt:lpstr>
      <vt:lpstr>Data Gathering</vt:lpstr>
      <vt:lpstr>mySQL  Injection</vt:lpstr>
      <vt:lpstr>Data Preparation (before )</vt:lpstr>
      <vt:lpstr>Data Preparation (After )</vt:lpstr>
      <vt:lpstr>Exploratory Analysis</vt:lpstr>
      <vt:lpstr>Removed outliers</vt:lpstr>
      <vt:lpstr>K-means Clustering</vt:lpstr>
      <vt:lpstr>K-means Clustering</vt:lpstr>
      <vt:lpstr>Dwellings Analysis</vt:lpstr>
      <vt:lpstr>North vs South </vt:lpstr>
      <vt:lpstr>PowerPoint Presentation</vt:lpstr>
      <vt:lpstr>Rent price / Cost</vt:lpstr>
      <vt:lpstr>PowerPoint Presentation</vt:lpstr>
      <vt:lpstr>Predictive Analysis: Multiple Linear regression</vt:lpstr>
      <vt:lpstr>PowerPoint Presentation</vt:lpstr>
      <vt:lpstr>Rshiny Demo</vt:lpstr>
      <vt:lpstr>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Analysis of the Dublin Rental Market</dc:title>
  <dc:creator>Colin Allen</dc:creator>
  <cp:lastModifiedBy>Colin Allen</cp:lastModifiedBy>
  <cp:revision>3</cp:revision>
  <dcterms:created xsi:type="dcterms:W3CDTF">2019-05-13T03:27:25Z</dcterms:created>
  <dcterms:modified xsi:type="dcterms:W3CDTF">2019-05-13T03:42:21Z</dcterms:modified>
</cp:coreProperties>
</file>